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812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5752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595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8759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132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759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052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038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8402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6973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620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472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5601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358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979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119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41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D6D0F9-D986-4B10-BF37-1CDE141D7B34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0B78D8-7042-4806-B484-E85978A0DD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985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F36AE48-D900-4B34-A34D-35330265B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0479" y="2109668"/>
            <a:ext cx="7111042" cy="892324"/>
          </a:xfrm>
        </p:spPr>
        <p:txBody>
          <a:bodyPr>
            <a:noAutofit/>
          </a:bodyPr>
          <a:lstStyle/>
          <a:p>
            <a:r>
              <a:rPr lang="en-IN" sz="4000" dirty="0">
                <a:solidFill>
                  <a:srgbClr val="FF0000"/>
                </a:solidFill>
                <a:latin typeface="Algerian" panose="04020705040A02060702" pitchFamily="82" charset="0"/>
              </a:rPr>
              <a:t>Retirement of a Partner</a:t>
            </a:r>
          </a:p>
          <a:p>
            <a:endParaRPr lang="en-IN" sz="4000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r>
              <a:rPr lang="en-IN" sz="2800" dirty="0">
                <a:solidFill>
                  <a:schemeClr val="accent3"/>
                </a:solidFill>
                <a:latin typeface="Bahnschrift Light Condensed" panose="020B0502040204020203" pitchFamily="34" charset="0"/>
              </a:rPr>
              <a:t>                                                         Represented By</a:t>
            </a:r>
            <a:r>
              <a:rPr lang="en-IN" sz="2800" dirty="0">
                <a:solidFill>
                  <a:schemeClr val="accent3"/>
                </a:solidFill>
                <a:latin typeface="Bahnschrift SemiBold SemiConden" panose="020B0502040204020203" pitchFamily="34" charset="0"/>
              </a:rPr>
              <a:t>                                            </a:t>
            </a:r>
          </a:p>
          <a:p>
            <a:r>
              <a:rPr lang="en-IN" sz="2800" dirty="0">
                <a:solidFill>
                  <a:schemeClr val="accent3"/>
                </a:solidFill>
                <a:latin typeface="Bahnschrift SemiBold SemiConden" panose="020B0502040204020203" pitchFamily="34" charset="0"/>
              </a:rPr>
              <a:t>                                                  </a:t>
            </a:r>
            <a:r>
              <a:rPr lang="en-IN" sz="2800" dirty="0">
                <a:solidFill>
                  <a:schemeClr val="accent2"/>
                </a:solidFill>
                <a:latin typeface="Bahnschrift SemiBold SemiConden" panose="020B0502040204020203" pitchFamily="34" charset="0"/>
              </a:rPr>
              <a:t>Abdul Hannan</a:t>
            </a:r>
          </a:p>
        </p:txBody>
      </p:sp>
    </p:spTree>
    <p:extLst>
      <p:ext uri="{BB962C8B-B14F-4D97-AF65-F5344CB8AC3E}">
        <p14:creationId xmlns:p14="http://schemas.microsoft.com/office/powerpoint/2010/main" val="124613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F470F-BBA9-4B85-B166-383240DFA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703725"/>
          </a:xfrm>
        </p:spPr>
        <p:txBody>
          <a:bodyPr/>
          <a:lstStyle/>
          <a:p>
            <a:r>
              <a:rPr lang="en-IN" sz="4000" u="sng" dirty="0">
                <a:solidFill>
                  <a:schemeClr val="accent4"/>
                </a:solidFill>
                <a:latin typeface="Impact" panose="020B0806030902050204" pitchFamily="34" charset="0"/>
              </a:rPr>
              <a:t>Introduction</a:t>
            </a:r>
            <a:r>
              <a:rPr lang="en-IN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8A3F4-C70B-479A-9A41-65E71380B1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399" y="3255431"/>
            <a:ext cx="6241816" cy="2561169"/>
          </a:xfrm>
        </p:spPr>
        <p:txBody>
          <a:bodyPr>
            <a:noAutofit/>
          </a:bodyPr>
          <a:lstStyle/>
          <a:p>
            <a:r>
              <a:rPr lang="en-IN" sz="3600" dirty="0">
                <a:solidFill>
                  <a:schemeClr val="accent5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A Partner may retire from the frame for different reasons such as difference with the other partners better business opportunity, old age etc.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EAF84BF-43E5-434A-90C4-F3DFE2DB6E73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2EB4A7-6043-4380-8F17-4C7F82E3E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831" y="1041400"/>
            <a:ext cx="3063347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36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BDF7D-F967-46D3-AA63-1A3DF9900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146237"/>
          </a:xfrm>
        </p:spPr>
        <p:txBody>
          <a:bodyPr/>
          <a:lstStyle/>
          <a:p>
            <a:r>
              <a:rPr lang="en-IN" b="1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Effects of Retirement of a Partner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F393B-7048-4126-8AA9-1293C1FC3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1822514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>
                    <a:lumMod val="65000"/>
                  </a:schemeClr>
                </a:solidFill>
                <a:latin typeface="Bahnschrift Light SemiCondensed" panose="020B0502040204020203" pitchFamily="34" charset="0"/>
              </a:rPr>
              <a:t>To terminate and a create a new Partner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>
                    <a:lumMod val="65000"/>
                  </a:schemeClr>
                </a:solidFill>
                <a:latin typeface="Bahnschrift Light SemiCondensed" panose="020B0502040204020203" pitchFamily="34" charset="0"/>
              </a:rPr>
              <a:t>Adjustment undrawn profit or accumulated losses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>
                    <a:lumMod val="65000"/>
                  </a:schemeClr>
                </a:solidFill>
                <a:latin typeface="Bahnschrift Light SemiCondensed" panose="020B0502040204020203" pitchFamily="34" charset="0"/>
              </a:rPr>
              <a:t>Revaluated and proper adjustment of assets and liabilities.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>
                    <a:lumMod val="65000"/>
                  </a:schemeClr>
                </a:solidFill>
                <a:latin typeface="Bahnschrift Light SemiCondensed" panose="020B0502040204020203" pitchFamily="34" charset="0"/>
              </a:rPr>
              <a:t>Combined shares of remaining partners will increased.</a:t>
            </a:r>
          </a:p>
        </p:txBody>
      </p:sp>
    </p:spTree>
    <p:extLst>
      <p:ext uri="{BB962C8B-B14F-4D97-AF65-F5344CB8AC3E}">
        <p14:creationId xmlns:p14="http://schemas.microsoft.com/office/powerpoint/2010/main" val="320417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BDFC-9DCA-4443-81E9-1A968A904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Adjustments for 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Retirement of a Partner</a:t>
            </a:r>
            <a:endParaRPr lang="en-IN" dirty="0">
              <a:solidFill>
                <a:schemeClr val="accent3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77BE0-8BC4-4583-AA60-29D63BF1B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Bahnschrift SemiBold Condensed" panose="020B0502040204020203" pitchFamily="34" charset="0"/>
              </a:rPr>
              <a:t>Change in the profit shearing ratio</a:t>
            </a:r>
          </a:p>
          <a:p>
            <a:r>
              <a:rPr lang="en-IN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Bahnschrift SemiBold Condensed" panose="020B0502040204020203" pitchFamily="34" charset="0"/>
              </a:rPr>
              <a:t>Goodwill</a:t>
            </a:r>
          </a:p>
          <a:p>
            <a:r>
              <a:rPr lang="en-IN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Bahnschrift SemiBold Condensed" panose="020B0502040204020203" pitchFamily="34" charset="0"/>
              </a:rPr>
              <a:t>Revolution of assets and Liabilities</a:t>
            </a:r>
          </a:p>
          <a:p>
            <a:r>
              <a:rPr lang="en-IN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Bahnschrift SemiBold Condensed" panose="020B0502040204020203" pitchFamily="34" charset="0"/>
              </a:rPr>
              <a:t>Reverse and Surplus</a:t>
            </a:r>
          </a:p>
          <a:p>
            <a:r>
              <a:rPr lang="en-IN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Bahnschrift SemiBold Condensed" panose="020B0502040204020203" pitchFamily="34" charset="0"/>
              </a:rPr>
              <a:t>Partners capital</a:t>
            </a:r>
          </a:p>
        </p:txBody>
      </p:sp>
    </p:spTree>
    <p:extLst>
      <p:ext uri="{BB962C8B-B14F-4D97-AF65-F5344CB8AC3E}">
        <p14:creationId xmlns:p14="http://schemas.microsoft.com/office/powerpoint/2010/main" val="3135837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2FDF-2399-4993-A60E-6290F29C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86774"/>
            <a:ext cx="9601196" cy="1585609"/>
          </a:xfrm>
        </p:spPr>
        <p:txBody>
          <a:bodyPr>
            <a:noAutofit/>
          </a:bodyPr>
          <a:lstStyle/>
          <a:p>
            <a:r>
              <a:rPr lang="en-IN" b="1" u="sng" dirty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Change in the Profit Shearing Ratio</a:t>
            </a:r>
            <a:br>
              <a:rPr lang="en-IN" sz="5400" dirty="0">
                <a:solidFill>
                  <a:schemeClr val="accent2">
                    <a:lumMod val="50000"/>
                  </a:schemeClr>
                </a:solidFill>
                <a:latin typeface="Bahnschrift SemiBold Condensed" panose="020B0502040204020203" pitchFamily="34" charset="0"/>
              </a:rPr>
            </a:br>
            <a:endParaRPr lang="en-IN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6B534-44FD-4EDC-A4CD-5AFD95387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48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New Profit Shearing Ratio</a:t>
            </a:r>
          </a:p>
          <a:p>
            <a:pPr marL="0" indent="0">
              <a:buNone/>
            </a:pPr>
            <a:endParaRPr lang="en-IN" sz="4800" dirty="0">
              <a:solidFill>
                <a:schemeClr val="accent1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r>
              <a:rPr lang="en-IN" sz="48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Gaining Ratio</a:t>
            </a:r>
          </a:p>
          <a:p>
            <a:endParaRPr lang="en-IN" dirty="0">
              <a:solidFill>
                <a:schemeClr val="accent4">
                  <a:lumMod val="60000"/>
                  <a:lumOff val="40000"/>
                </a:schemeClr>
              </a:solidFill>
              <a:latin typeface="Bahnschrift SemiBold Condensed" panose="020B0502040204020203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9012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9DE6B-5146-4F99-AE89-1DBD82137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>
                <a:solidFill>
                  <a:schemeClr val="accent1"/>
                </a:solidFill>
                <a:latin typeface="Impact" panose="020B0806030902050204" pitchFamily="34" charset="0"/>
              </a:rPr>
              <a:t>New Profit Sharing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9068-C118-4A27-A9DF-EDF04AEB6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000" dirty="0">
                <a:solidFill>
                  <a:schemeClr val="accent6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When a partner is retiring the share of retiring partner may be taken over by the remaining partners in their old ratio or other ratio </a:t>
            </a:r>
          </a:p>
          <a:p>
            <a:r>
              <a:rPr lang="en-IN" sz="3000" dirty="0">
                <a:solidFill>
                  <a:schemeClr val="accent6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Due to this acquisition the profit sharing ratio between the remaining partners will changed</a:t>
            </a:r>
          </a:p>
          <a:p>
            <a:r>
              <a:rPr lang="en-IN" sz="3000" dirty="0">
                <a:solidFill>
                  <a:schemeClr val="accent6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The profit shearing ratio between the continuing partners will remain same</a:t>
            </a:r>
          </a:p>
          <a:p>
            <a:endParaRPr lang="en-IN" sz="30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179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9DE6B-5146-4F99-AE89-1DBD82137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>
                <a:solidFill>
                  <a:schemeClr val="accent1"/>
                </a:solidFill>
                <a:latin typeface="Impact" panose="020B0806030902050204" pitchFamily="34" charset="0"/>
              </a:rPr>
              <a:t>Gaining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9068-C118-4A27-A9DF-EDF04AEB6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000" dirty="0">
                <a:solidFill>
                  <a:schemeClr val="accent6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After retirement of partner the combine share of remining partner will be Increased</a:t>
            </a:r>
          </a:p>
          <a:p>
            <a:r>
              <a:rPr lang="en-IN" sz="3000" dirty="0">
                <a:solidFill>
                  <a:schemeClr val="accent6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The ratio in which the remaining partners are acquiring the share of the retiring partner  is called Gaining Ratio</a:t>
            </a:r>
          </a:p>
          <a:p>
            <a:r>
              <a:rPr lang="en-IN" sz="3000" dirty="0">
                <a:solidFill>
                  <a:schemeClr val="accent6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Gaining Ratio = New Ratio – Old Ratio</a:t>
            </a:r>
          </a:p>
          <a:p>
            <a:endParaRPr lang="en-IN" sz="30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706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2FDF-2399-4993-A60E-6290F29C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86774"/>
            <a:ext cx="9601196" cy="1585609"/>
          </a:xfrm>
        </p:spPr>
        <p:txBody>
          <a:bodyPr>
            <a:noAutofit/>
          </a:bodyPr>
          <a:lstStyle/>
          <a:p>
            <a:r>
              <a:rPr lang="en-IN" sz="5400" dirty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Treatment of Goodwill</a:t>
            </a:r>
            <a:br>
              <a:rPr lang="en-IN" sz="5400" dirty="0">
                <a:solidFill>
                  <a:schemeClr val="accent2">
                    <a:lumMod val="50000"/>
                  </a:schemeClr>
                </a:solidFill>
                <a:latin typeface="Bahnschrift SemiBold Condensed" panose="020B0502040204020203" pitchFamily="34" charset="0"/>
              </a:rPr>
            </a:br>
            <a:endParaRPr lang="en-IN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6B534-44FD-4EDC-A4CD-5AFD95387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sz="4800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At the time of retirement of partner the retiring partner is entitled to his share in the goodwill of the firm. </a:t>
            </a:r>
          </a:p>
          <a:p>
            <a:r>
              <a:rPr lang="en-IN" sz="4800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For share of goodwill of retiring partner Journal will be</a:t>
            </a:r>
          </a:p>
          <a:p>
            <a:pPr marL="0" indent="0">
              <a:buNone/>
            </a:pPr>
            <a:r>
              <a:rPr lang="en-IN" sz="4800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 Continuing partners Capital accounts Dr……...........(</a:t>
            </a:r>
            <a:r>
              <a:rPr lang="en-IN" sz="3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Share of retiring partner</a:t>
            </a:r>
            <a:r>
              <a:rPr lang="en-IN" sz="4800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)</a:t>
            </a:r>
          </a:p>
          <a:p>
            <a:pPr marL="0" indent="0">
              <a:buNone/>
            </a:pPr>
            <a:r>
              <a:rPr lang="en-IN" sz="4800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                    To retiring partner Capital Account.</a:t>
            </a:r>
          </a:p>
          <a:p>
            <a:endParaRPr lang="en-IN" dirty="0">
              <a:solidFill>
                <a:schemeClr val="accent4">
                  <a:lumMod val="60000"/>
                  <a:lumOff val="40000"/>
                </a:schemeClr>
              </a:solidFill>
              <a:latin typeface="Bahnschrift SemiBold Condensed" panose="020B0502040204020203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7729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B0B41-928D-4FCC-8890-42612093C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846668"/>
          </a:xfrm>
        </p:spPr>
        <p:txBody>
          <a:bodyPr>
            <a:normAutofit fontScale="90000"/>
          </a:bodyPr>
          <a:lstStyle/>
          <a:p>
            <a:r>
              <a:rPr lang="en-IN" u="sng" dirty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Revolution of Assets and Liabilities</a:t>
            </a:r>
            <a:br>
              <a:rPr lang="en-IN" dirty="0">
                <a:solidFill>
                  <a:schemeClr val="accent2">
                    <a:lumMod val="50000"/>
                  </a:schemeClr>
                </a:solidFill>
                <a:latin typeface="Bahnschrift SemiBold Condensed" panose="020B0502040204020203" pitchFamily="34" charset="0"/>
              </a:rPr>
            </a:b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8E9FDB9-7A09-4A27-A6BC-334089B65C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7024700"/>
              </p:ext>
            </p:extLst>
          </p:nvPr>
        </p:nvGraphicFramePr>
        <p:xfrm>
          <a:off x="1573131" y="1405467"/>
          <a:ext cx="8896699" cy="420624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32506">
                  <a:extLst>
                    <a:ext uri="{9D8B030D-6E8A-4147-A177-3AD203B41FA5}">
                      <a16:colId xmlns:a16="http://schemas.microsoft.com/office/drawing/2014/main" val="1093977652"/>
                    </a:ext>
                  </a:extLst>
                </a:gridCol>
                <a:gridCol w="3858667">
                  <a:extLst>
                    <a:ext uri="{9D8B030D-6E8A-4147-A177-3AD203B41FA5}">
                      <a16:colId xmlns:a16="http://schemas.microsoft.com/office/drawing/2014/main" val="1941082943"/>
                    </a:ext>
                  </a:extLst>
                </a:gridCol>
                <a:gridCol w="4505526">
                  <a:extLst>
                    <a:ext uri="{9D8B030D-6E8A-4147-A177-3AD203B41FA5}">
                      <a16:colId xmlns:a16="http://schemas.microsoft.com/office/drawing/2014/main" val="3499067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Sl</a:t>
                      </a:r>
                      <a:endParaRPr lang="en-IN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       Description(Journal)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8867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If the value of the assets 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Assets Account Dr ( Changed Value) </a:t>
                      </a:r>
                    </a:p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To revolution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693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If the value of the assets decrease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Revolution  Account Dr ( Changed Value) </a:t>
                      </a:r>
                    </a:p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To Assets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9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If the value of the Liabilities 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Revolution  Account Dr ( Changed Value) </a:t>
                      </a:r>
                    </a:p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To Liabilities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88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If the value of the Liabilities decrease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Liabilities Account Dr ( Changed Value) </a:t>
                      </a:r>
                    </a:p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To revolution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79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For Profit on revolution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Revolution  Account Dr </a:t>
                      </a:r>
                    </a:p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To All Partner Capital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2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solidFill>
                            <a:schemeClr val="accent3"/>
                          </a:solidFill>
                          <a:latin typeface="Impact" panose="020B0806030902050204" pitchFamily="34" charset="0"/>
                        </a:rPr>
                        <a:t>For Loss on revolution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All Partner Capital Account  Dr </a:t>
                      </a:r>
                    </a:p>
                    <a:p>
                      <a:r>
                        <a:rPr lang="en-IN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To Revolution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32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34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E74C4-9021-4EB3-853F-863DC3D23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Reverse and Surplus</a:t>
            </a:r>
            <a:endParaRPr lang="en-IN" b="1" dirty="0">
              <a:latin typeface="Impact" panose="020B080603090205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BA85A15-1FA9-4435-B6A5-D88B1141EF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891151"/>
              </p:ext>
            </p:extLst>
          </p:nvPr>
        </p:nvGraphicFramePr>
        <p:xfrm>
          <a:off x="1295400" y="2557463"/>
          <a:ext cx="9601197" cy="21996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83066">
                  <a:extLst>
                    <a:ext uri="{9D8B030D-6E8A-4147-A177-3AD203B41FA5}">
                      <a16:colId xmlns:a16="http://schemas.microsoft.com/office/drawing/2014/main" val="282187359"/>
                    </a:ext>
                  </a:extLst>
                </a:gridCol>
                <a:gridCol w="3724712">
                  <a:extLst>
                    <a:ext uri="{9D8B030D-6E8A-4147-A177-3AD203B41FA5}">
                      <a16:colId xmlns:a16="http://schemas.microsoft.com/office/drawing/2014/main" val="924506439"/>
                    </a:ext>
                  </a:extLst>
                </a:gridCol>
                <a:gridCol w="5393419">
                  <a:extLst>
                    <a:ext uri="{9D8B030D-6E8A-4147-A177-3AD203B41FA5}">
                      <a16:colId xmlns:a16="http://schemas.microsoft.com/office/drawing/2014/main" val="437255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Sl</a:t>
                      </a:r>
                      <a:endParaRPr lang="en-IN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       Description(Journal)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Impact" panose="020B0806030902050204" pitchFamily="34" charset="0"/>
                        </a:rPr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10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For General Reverse , Profit &amp; Loss and other Reserve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General Reserve Account Dr.</a:t>
                      </a:r>
                    </a:p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Profit &amp; Loss Account Dr.</a:t>
                      </a:r>
                    </a:p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Other </a:t>
                      </a:r>
                      <a:r>
                        <a:rPr lang="en-IN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Reseve</a:t>
                      </a:r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 a Account Dr.</a:t>
                      </a:r>
                    </a:p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To All partners Capital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44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For Profit &amp; Loss account Dr.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All partners Capital Account Dr.</a:t>
                      </a:r>
                    </a:p>
                    <a:p>
                      <a:r>
                        <a:rPr lang="en-IN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Impact" panose="020B0806030902050204" pitchFamily="34" charset="0"/>
                        </a:rPr>
                        <a:t>To Profit &amp; loss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1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086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BC356-1ADC-4A8B-9364-367772037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484851"/>
            <a:ext cx="9601196" cy="880844"/>
          </a:xfrm>
        </p:spPr>
        <p:txBody>
          <a:bodyPr>
            <a:normAutofit fontScale="90000"/>
          </a:bodyPr>
          <a:lstStyle/>
          <a:p>
            <a:r>
              <a:rPr lang="en-IN" b="1" u="sng" dirty="0">
                <a:solidFill>
                  <a:srgbClr val="00B050"/>
                </a:solidFill>
                <a:latin typeface="Impact" panose="020B0806030902050204" pitchFamily="34" charset="0"/>
              </a:rPr>
              <a:t> </a:t>
            </a:r>
            <a:r>
              <a:rPr lang="en-IN" sz="5300" b="1" u="sng" dirty="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</a:rPr>
              <a:t>Discussion on Practical Problem</a:t>
            </a:r>
            <a:br>
              <a:rPr lang="en-IN" b="1" u="sng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IN" b="1" u="sng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B60D61-5F88-49FE-B36E-13B5CE2B8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557463"/>
            <a:ext cx="9601196" cy="3317875"/>
          </a:xfrm>
        </p:spPr>
      </p:pic>
    </p:spTree>
    <p:extLst>
      <p:ext uri="{BB962C8B-B14F-4D97-AF65-F5344CB8AC3E}">
        <p14:creationId xmlns:p14="http://schemas.microsoft.com/office/powerpoint/2010/main" val="2018511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F0D41-338E-442C-AE3F-79276BAF3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u="sng" dirty="0">
                <a:solidFill>
                  <a:srgbClr val="00B050"/>
                </a:solidFill>
                <a:latin typeface="Impact" panose="020B0806030902050204" pitchFamily="34" charset="0"/>
              </a:rPr>
              <a:t>Problem on Retirement of a Partner</a:t>
            </a:r>
            <a:br>
              <a:rPr lang="en-IN" b="1" u="sng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38CD24-119D-4BDA-A3F5-56A050B96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457973"/>
            <a:ext cx="9425728" cy="3725229"/>
          </a:xfrm>
        </p:spPr>
      </p:pic>
    </p:spTree>
    <p:extLst>
      <p:ext uri="{BB962C8B-B14F-4D97-AF65-F5344CB8AC3E}">
        <p14:creationId xmlns:p14="http://schemas.microsoft.com/office/powerpoint/2010/main" val="707600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8D212-9F11-445A-8C28-CF1320E93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>
                <a:solidFill>
                  <a:srgbClr val="92D050"/>
                </a:solidFill>
                <a:latin typeface="Impact" panose="020B0806030902050204" pitchFamily="34" charset="0"/>
              </a:rPr>
              <a:t>Solution Of The Problem</a:t>
            </a:r>
            <a:endParaRPr lang="en-IN" dirty="0"/>
          </a:p>
        </p:txBody>
      </p:sp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BA2D5DA0-6E6A-4FEC-A5CE-6E7A82D3B39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096000" y="2583809"/>
            <a:ext cx="4887983" cy="3481431"/>
          </a:xfrm>
          <a:prstGeom prst="rect">
            <a:avLst/>
          </a:prstGeom>
        </p:spPr>
      </p:pic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EF416615-AA95-4277-9ADA-FAB28FDB6D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208016" y="2457975"/>
            <a:ext cx="4630722" cy="366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4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E42D-6DFB-4F1F-9DE0-21AD7ADE0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dirty="0">
                <a:solidFill>
                  <a:schemeClr val="accent1"/>
                </a:solidFill>
                <a:latin typeface="Impact" panose="020B0806030902050204" pitchFamily="34" charset="0"/>
              </a:rPr>
              <a:t>Sources from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970D1-FCFF-460B-9335-A49EE0CF2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>
                <a:solidFill>
                  <a:schemeClr val="accent3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Modern Accountancy </a:t>
            </a:r>
          </a:p>
          <a:p>
            <a:r>
              <a:rPr lang="en-IN" dirty="0">
                <a:solidFill>
                  <a:schemeClr val="accent3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By M. Hanif And A. Mukherjee</a:t>
            </a:r>
          </a:p>
        </p:txBody>
      </p:sp>
    </p:spTree>
    <p:extLst>
      <p:ext uri="{BB962C8B-B14F-4D97-AF65-F5344CB8AC3E}">
        <p14:creationId xmlns:p14="http://schemas.microsoft.com/office/powerpoint/2010/main" val="3671696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E0A47-3195-4246-8F8A-5F64696AF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DE1B31-411B-4DD6-B7D5-586513E134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sz="3200" b="1" dirty="0">
                <a:solidFill>
                  <a:schemeClr val="accent4"/>
                </a:solidFill>
                <a:latin typeface="Impact" panose="020B0806030902050204" pitchFamily="34" charset="0"/>
              </a:rPr>
              <a:t>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811238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470</Words>
  <Application>Microsoft Office PowerPoint</Application>
  <PresentationFormat>Widescreen</PresentationFormat>
  <Paragraphs>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Algerian</vt:lpstr>
      <vt:lpstr>Arial</vt:lpstr>
      <vt:lpstr>Bahnschrift Light Condensed</vt:lpstr>
      <vt:lpstr>Bahnschrift Light SemiCondensed</vt:lpstr>
      <vt:lpstr>Bahnschrift SemiBold Condensed</vt:lpstr>
      <vt:lpstr>Bahnschrift SemiBold SemiConden</vt:lpstr>
      <vt:lpstr>Garamond</vt:lpstr>
      <vt:lpstr>Impact</vt:lpstr>
      <vt:lpstr>Organic</vt:lpstr>
      <vt:lpstr>PowerPoint Presentation</vt:lpstr>
      <vt:lpstr>Introduction </vt:lpstr>
      <vt:lpstr>Effects of Retirement of a Partner</vt:lpstr>
      <vt:lpstr>Adjustments for Retirement of a Partner</vt:lpstr>
      <vt:lpstr>Change in the Profit Shearing Ratio </vt:lpstr>
      <vt:lpstr>New Profit Sharing Ratio</vt:lpstr>
      <vt:lpstr>Gaining Ratio</vt:lpstr>
      <vt:lpstr>Treatment of Goodwill </vt:lpstr>
      <vt:lpstr>Revolution of Assets and Liabilities </vt:lpstr>
      <vt:lpstr>Reverse and Surplus</vt:lpstr>
      <vt:lpstr> Discussion on Practical Problem  </vt:lpstr>
      <vt:lpstr>Problem on Retirement of a Partner </vt:lpstr>
      <vt:lpstr>Solution Of The Problem</vt:lpstr>
      <vt:lpstr>Sources from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Motiur Rahaman</dc:creator>
  <cp:lastModifiedBy>Motiur Rahaman</cp:lastModifiedBy>
  <cp:revision>28</cp:revision>
  <dcterms:created xsi:type="dcterms:W3CDTF">2021-01-13T09:54:41Z</dcterms:created>
  <dcterms:modified xsi:type="dcterms:W3CDTF">2021-01-13T14:55:46Z</dcterms:modified>
</cp:coreProperties>
</file>